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0" r:id="rId4"/>
    <p:sldId id="258" r:id="rId5"/>
    <p:sldId id="262" r:id="rId6"/>
    <p:sldId id="259" r:id="rId7"/>
    <p:sldId id="260" r:id="rId8"/>
    <p:sldId id="261" r:id="rId9"/>
    <p:sldId id="263" r:id="rId10"/>
    <p:sldId id="264" r:id="rId11"/>
    <p:sldId id="266" r:id="rId12"/>
    <p:sldId id="265" r:id="rId13"/>
    <p:sldId id="267" r:id="rId14"/>
    <p:sldId id="269" r:id="rId15"/>
    <p:sldId id="268" r:id="rId1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74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11980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66661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09521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13109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36472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52756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39635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594021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07858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106766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42531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09F265-B593-4E1D-9ADD-E2F6ABF0FEC1}" type="datetimeFigureOut">
              <a:rPr lang="zh-TW" altLang="en-US" smtClean="0"/>
              <a:pPr/>
              <a:t>2014/6/11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9A9E7-17A7-4363-8D1C-58465867A2B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788905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848600" cy="2462113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 </a:t>
            </a:r>
            <a:r>
              <a:rPr lang="en-US" altLang="zh-TW" dirty="0" smtClean="0"/>
              <a:t>             </a:t>
            </a:r>
            <a:r>
              <a:rPr lang="zh-TW" altLang="zh-TW" sz="7300" b="1" dirty="0" smtClean="0">
                <a:solidFill>
                  <a:srgbClr val="92D050"/>
                </a:solidFill>
                <a:latin typeface="微軟正黑體" pitchFamily="34" charset="-120"/>
                <a:ea typeface="微軟正黑體" pitchFamily="34" charset="-120"/>
              </a:rPr>
              <a:t>圖 論 報 告</a:t>
            </a:r>
            <a:br>
              <a:rPr lang="zh-TW" altLang="zh-TW" sz="7300" b="1" dirty="0" smtClean="0">
                <a:solidFill>
                  <a:srgbClr val="92D05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zh-TW" sz="73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zh-TW" sz="7300" b="1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dirty="0" smtClean="0"/>
              <a:t>                            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 smtClean="0"/>
              <a:t>             </a:t>
            </a:r>
            <a:endParaRPr lang="zh-TW" altLang="en-US" dirty="0">
              <a:solidFill>
                <a:srgbClr val="92D050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971600" y="3142372"/>
            <a:ext cx="6912768" cy="3022932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999"/>
          <a:stretch/>
        </p:blipFill>
        <p:spPr bwMode="auto">
          <a:xfrm rot="10800000">
            <a:off x="4716016" y="260646"/>
            <a:ext cx="3886200" cy="576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圖片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521"/>
          <a:stretch/>
        </p:blipFill>
        <p:spPr bwMode="auto">
          <a:xfrm>
            <a:off x="820291" y="2228844"/>
            <a:ext cx="3895725" cy="577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圖片 5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284984"/>
            <a:ext cx="2762250" cy="2667000"/>
          </a:xfrm>
          <a:prstGeom prst="rect">
            <a:avLst/>
          </a:prstGeom>
        </p:spPr>
      </p:pic>
      <p:pic>
        <p:nvPicPr>
          <p:cNvPr id="8" name="圖片 7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37021" b="92470" l="9454" r="78255">
                        <a14:backgroundMark x1="31383" y1="87687" x2="31383" y2="87687"/>
                        <a14:backgroundMark x1="26596" y1="86940" x2="26596" y2="869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21" t="60055" r="19012" b="1969"/>
          <a:stretch/>
        </p:blipFill>
        <p:spPr bwMode="auto">
          <a:xfrm rot="3034642">
            <a:off x="-218641" y="3014137"/>
            <a:ext cx="2866595" cy="1900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9" name="圖片 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 rot="5755365">
            <a:off x="1450696" y="4303216"/>
            <a:ext cx="1808102" cy="2303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圖片 9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098" y="3645023"/>
            <a:ext cx="2879184" cy="28803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680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633670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</p:txBody>
      </p:sp>
      <p:sp>
        <p:nvSpPr>
          <p:cNvPr id="4" name="文字方塊 3"/>
          <p:cNvSpPr txBox="1"/>
          <p:nvPr/>
        </p:nvSpPr>
        <p:spPr>
          <a:xfrm>
            <a:off x="467544" y="332656"/>
            <a:ext cx="8352928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題目敘述</a:t>
            </a:r>
            <a:r>
              <a:rPr lang="en-US" altLang="zh-TW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zh-TW" altLang="zh-TW" sz="2800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57200">
              <a:buAutoNum type="arabicPeriod"/>
            </a:pP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試畫出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KG(6,2)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並且在其上找出一條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Euler circuit</a:t>
            </a:r>
            <a:r>
              <a:rPr lang="zh-TW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</a:p>
          <a:p>
            <a:r>
              <a:rPr lang="zh-TW" altLang="en-US" sz="2400" b="1" dirty="0" smtClean="0"/>
              <a:t>    </a:t>
            </a:r>
            <a:r>
              <a:rPr lang="en-US" altLang="zh-TW" sz="2400" b="1" dirty="0" smtClean="0"/>
              <a:t>(</a:t>
            </a:r>
            <a:r>
              <a:rPr lang="zh-TW" altLang="en-US" sz="2400" b="1" dirty="0" smtClean="0"/>
              <a:t>附註</a:t>
            </a:r>
            <a:r>
              <a:rPr lang="en-US" altLang="zh-TW" sz="2400" b="1" dirty="0" smtClean="0"/>
              <a:t>:</a:t>
            </a:r>
          </a:p>
          <a:p>
            <a:endParaRPr lang="en-US" altLang="zh-TW" sz="2800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b="1" dirty="0" smtClean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2800" b="1" dirty="0" smtClean="0">
                <a:ea typeface="標楷體" panose="03000509000000000000" pitchFamily="65" charset="-120"/>
              </a:rPr>
              <a:t>)</a:t>
            </a:r>
          </a:p>
          <a:p>
            <a:r>
              <a:rPr lang="zh-TW" altLang="zh-TW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解題</a:t>
            </a:r>
            <a:r>
              <a:rPr lang="zh-TW" altLang="zh-TW" sz="28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過程與想法</a:t>
            </a:r>
            <a:r>
              <a:rPr lang="en-US" altLang="zh-TW" sz="28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zh-TW" altLang="zh-TW" sz="2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700" dirty="0" smtClean="0">
                <a:latin typeface="標楷體" pitchFamily="65" charset="-120"/>
                <a:ea typeface="標楷體" pitchFamily="65" charset="-120"/>
              </a:rPr>
              <a:t>利用</a:t>
            </a:r>
            <a:r>
              <a:rPr lang="en-US" altLang="zh-TW" sz="2700" dirty="0" smtClean="0">
                <a:latin typeface="標楷體" pitchFamily="65" charset="-120"/>
                <a:ea typeface="標楷體" pitchFamily="65" charset="-120"/>
              </a:rPr>
              <a:t>KG(6,2)</a:t>
            </a:r>
            <a:r>
              <a:rPr lang="zh-TW" altLang="en-US" sz="2700" dirty="0" smtClean="0">
                <a:latin typeface="標楷體" pitchFamily="65" charset="-120"/>
                <a:ea typeface="標楷體" pitchFamily="65" charset="-120"/>
              </a:rPr>
              <a:t>的定義，將各點找出</a:t>
            </a:r>
            <a:endParaRPr lang="en-US" altLang="zh-TW" sz="2700" dirty="0" smtClean="0"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3000" dirty="0" smtClean="0"/>
              <a:t>a={1,2} ; b={1,3}; c={1,4}; d={1,5} ; e={1,6} ; f={2,3};</a:t>
            </a:r>
          </a:p>
          <a:p>
            <a:r>
              <a:rPr lang="en-US" altLang="zh-TW" sz="3000" dirty="0" smtClean="0"/>
              <a:t>s={2,4} ; h={2,5} ; </a:t>
            </a:r>
            <a:r>
              <a:rPr lang="en-US" altLang="zh-TW" sz="3000" dirty="0" err="1" smtClean="0"/>
              <a:t>i</a:t>
            </a:r>
            <a:r>
              <a:rPr lang="en-US" altLang="zh-TW" sz="3000" dirty="0" smtClean="0"/>
              <a:t>={2,6} ; j={3,4} ;  k={3,5};  l={3,6};</a:t>
            </a:r>
          </a:p>
          <a:p>
            <a:r>
              <a:rPr lang="en-US" altLang="zh-TW" sz="3000" dirty="0" smtClean="0"/>
              <a:t>m={4,5}; n={4,6}; o={</a:t>
            </a:r>
            <a:r>
              <a:rPr lang="en-US" altLang="zh-TW" sz="3000" smtClean="0"/>
              <a:t>5,6}</a:t>
            </a:r>
          </a:p>
          <a:p>
            <a:endParaRPr lang="zh-TW" altLang="zh-TW" sz="30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3347864" y="12559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68" y="1700808"/>
            <a:ext cx="835292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4492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zh-TW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將每個點與之相連的點找出，並且畫出圖形</a:t>
            </a:r>
          </a:p>
          <a:p>
            <a:pPr>
              <a:buNone/>
            </a:pP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a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j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k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l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m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n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o</a:t>
            </a:r>
            <a:endParaRPr lang="zh-TW" altLang="zh-TW" dirty="0" smtClean="0">
              <a:latin typeface="BatangChe" pitchFamily="49" charset="-127"/>
              <a:ea typeface="BatangChe" pitchFamily="49" charset="-127"/>
            </a:endParaRPr>
          </a:p>
          <a:p>
            <a:pPr>
              <a:buNone/>
            </a:pP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b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s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h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err="1" smtClean="0">
                <a:latin typeface="BatangChe" pitchFamily="49" charset="-127"/>
                <a:ea typeface="BatangChe" pitchFamily="49" charset="-127"/>
              </a:rPr>
              <a:t>i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m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n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o       </a:t>
            </a:r>
            <a:endParaRPr lang="zh-TW" altLang="zh-TW" dirty="0" smtClean="0">
              <a:latin typeface="BatangChe" pitchFamily="49" charset="-127"/>
              <a:ea typeface="BatangChe" pitchFamily="49" charset="-127"/>
            </a:endParaRPr>
          </a:p>
          <a:p>
            <a:pPr>
              <a:buNone/>
            </a:pP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c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f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h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err="1" smtClean="0">
                <a:latin typeface="BatangChe" pitchFamily="49" charset="-127"/>
                <a:ea typeface="BatangChe" pitchFamily="49" charset="-127"/>
              </a:rPr>
              <a:t>i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k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l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o</a:t>
            </a:r>
            <a:endParaRPr lang="zh-TW" altLang="zh-TW" dirty="0" smtClean="0">
              <a:latin typeface="BatangChe" pitchFamily="49" charset="-127"/>
              <a:ea typeface="BatangChe" pitchFamily="49" charset="-127"/>
            </a:endParaRPr>
          </a:p>
          <a:p>
            <a:pPr>
              <a:buNone/>
            </a:pP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d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f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s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err="1" smtClean="0">
                <a:latin typeface="BatangChe" pitchFamily="49" charset="-127"/>
                <a:ea typeface="BatangChe" pitchFamily="49" charset="-127"/>
              </a:rPr>
              <a:t>i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j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l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e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f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s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h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j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k</a:t>
            </a:r>
            <a:r>
              <a:rPr lang="zh-TW" altLang="zh-TW" dirty="0" smtClean="0"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latin typeface="BatangChe" pitchFamily="49" charset="-127"/>
                <a:ea typeface="BatangChe" pitchFamily="49" charset="-127"/>
              </a:rPr>
              <a:t>m</a:t>
            </a:r>
            <a:endParaRPr lang="en-US" altLang="zh-TW" dirty="0" smtClean="0">
              <a:solidFill>
                <a:prstClr val="black"/>
              </a:solidFill>
              <a:latin typeface="BatangChe" pitchFamily="49" charset="-127"/>
              <a:ea typeface="BatangChe" pitchFamily="49" charset="-127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f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c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d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m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n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o</a:t>
            </a:r>
            <a:endParaRPr lang="zh-TW" altLang="zh-TW" dirty="0" smtClean="0">
              <a:solidFill>
                <a:prstClr val="black"/>
              </a:solidFill>
              <a:latin typeface="BatangChe" pitchFamily="49" charset="-127"/>
              <a:ea typeface="BatangChe" pitchFamily="49" charset="-127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s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b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d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k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l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o</a:t>
            </a:r>
            <a:endParaRPr lang="zh-TW" altLang="zh-TW" dirty="0" smtClean="0">
              <a:solidFill>
                <a:prstClr val="black"/>
              </a:solidFill>
              <a:latin typeface="BatangChe" pitchFamily="49" charset="-127"/>
              <a:ea typeface="BatangChe" pitchFamily="49" charset="-127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h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→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b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c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e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j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l</a:t>
            </a:r>
            <a:r>
              <a:rPr lang="zh-TW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、</a:t>
            </a:r>
            <a:r>
              <a:rPr lang="en-US" altLang="zh-TW" dirty="0" smtClean="0">
                <a:solidFill>
                  <a:prstClr val="black"/>
                </a:solidFill>
                <a:latin typeface="BatangChe" pitchFamily="49" charset="-127"/>
                <a:ea typeface="BatangChe" pitchFamily="49" charset="-127"/>
              </a:rPr>
              <a:t>n</a:t>
            </a:r>
          </a:p>
          <a:p>
            <a:pPr>
              <a:buNone/>
            </a:pPr>
            <a:endParaRPr lang="zh-TW" altLang="zh-TW" sz="2800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476672"/>
            <a:ext cx="8568952" cy="619268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 err="1" smtClean="0">
                <a:latin typeface="BatangChe" panose="02030609000101010101" pitchFamily="49" charset="-127"/>
                <a:ea typeface="BatangChe" panose="02030609000101010101" pitchFamily="49" charset="-127"/>
              </a:rPr>
              <a:t>i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→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c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d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j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k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m</a:t>
            </a:r>
            <a:endParaRPr lang="zh-TW" altLang="zh-TW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marL="0" indent="0">
              <a:buNone/>
            </a:pP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j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→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a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d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e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h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err="1" smtClean="0">
                <a:latin typeface="BatangChe" panose="02030609000101010101" pitchFamily="49" charset="-127"/>
                <a:ea typeface="BatangChe" panose="02030609000101010101" pitchFamily="49" charset="-127"/>
              </a:rPr>
              <a:t>i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o</a:t>
            </a:r>
            <a:endParaRPr lang="zh-TW" altLang="zh-TW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marL="0" indent="0">
              <a:buNone/>
            </a:pP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k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→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a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c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e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s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err="1" smtClean="0">
                <a:latin typeface="BatangChe" panose="02030609000101010101" pitchFamily="49" charset="-127"/>
                <a:ea typeface="BatangChe" panose="02030609000101010101" pitchFamily="49" charset="-127"/>
              </a:rPr>
              <a:t>i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n</a:t>
            </a:r>
            <a:endParaRPr lang="zh-TW" altLang="zh-TW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marL="0" indent="0">
              <a:buNone/>
            </a:pP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l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→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a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c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d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s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h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m</a:t>
            </a:r>
            <a:endParaRPr lang="zh-TW" altLang="zh-TW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marL="0" indent="0">
              <a:buNone/>
            </a:pP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m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→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a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e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f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err="1" smtClean="0">
                <a:latin typeface="BatangChe" panose="02030609000101010101" pitchFamily="49" charset="-127"/>
                <a:ea typeface="BatangChe" panose="02030609000101010101" pitchFamily="49" charset="-127"/>
              </a:rPr>
              <a:t>i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l</a:t>
            </a:r>
            <a:endParaRPr lang="zh-TW" altLang="zh-TW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marL="0" indent="0">
              <a:buNone/>
            </a:pP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n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→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a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d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f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h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k</a:t>
            </a:r>
            <a:endParaRPr lang="zh-TW" altLang="zh-TW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  <a:p>
            <a:pPr marL="0" indent="0">
              <a:buNone/>
            </a:pP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o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→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a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b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c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f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s</a:t>
            </a:r>
            <a:r>
              <a:rPr lang="zh-TW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、</a:t>
            </a:r>
            <a:r>
              <a:rPr lang="en-US" altLang="zh-TW" dirty="0" smtClean="0">
                <a:latin typeface="BatangChe" panose="02030609000101010101" pitchFamily="49" charset="-127"/>
                <a:ea typeface="BatangChe" panose="02030609000101010101" pitchFamily="49" charset="-127"/>
              </a:rPr>
              <a:t>j</a:t>
            </a:r>
          </a:p>
          <a:p>
            <a:pPr marL="0" indent="0">
              <a:buNone/>
            </a:pPr>
            <a:endParaRPr lang="zh-TW" altLang="zh-TW" dirty="0" smtClean="0"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78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179512" y="332656"/>
            <a:ext cx="8856984" cy="640871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altLang="zh-TW" dirty="0" smtClean="0"/>
              <a:t>123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" y="404664"/>
            <a:ext cx="8640961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780928"/>
            <a:ext cx="4097634" cy="3679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0349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332656"/>
            <a:ext cx="8597702" cy="640871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TW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利用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老師給的程式碼</a:t>
            </a:r>
            <a:r>
              <a:rPr lang="zh-TW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</a:t>
            </a:r>
            <a:r>
              <a:rPr lang="zh-TW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Euler </a:t>
            </a:r>
            <a:r>
              <a:rPr lang="en-US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circuit</a:t>
            </a:r>
          </a:p>
          <a:p>
            <a:pPr marL="0" lvl="0" indent="0">
              <a:buNone/>
            </a:pPr>
            <a:endParaRPr lang="en-US" altLang="zh-TW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en-US" altLang="zh-TW" sz="24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en-US" altLang="zh-TW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en-US" altLang="zh-TW" sz="24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再用動畫將</a:t>
            </a:r>
            <a:r>
              <a:rPr lang="en-US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Euler circuit</a:t>
            </a:r>
            <a:r>
              <a:rPr lang="zh-TW" altLang="en-US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呈現</a:t>
            </a:r>
            <a:endParaRPr lang="en-US" altLang="zh-TW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en-US" altLang="zh-TW" sz="24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en-US" altLang="zh-TW" sz="24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endParaRPr lang="zh-TW" altLang="zh-TW" sz="2400" dirty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>
              <a:buNone/>
            </a:pPr>
            <a:r>
              <a:rPr lang="en-US" altLang="zh-TW" dirty="0">
                <a:solidFill>
                  <a:prstClr val="black"/>
                </a:solidFill>
              </a:rPr>
              <a:t> </a:t>
            </a:r>
            <a:endParaRPr lang="zh-TW" altLang="zh-TW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18" y="908720"/>
            <a:ext cx="842493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54" y="4256563"/>
            <a:ext cx="8524844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1874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260648"/>
            <a:ext cx="8712968" cy="619268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400" dirty="0" smtClean="0">
              <a:solidFill>
                <a:prstClr val="black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197" y="692696"/>
            <a:ext cx="5346629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395536" y="40466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KG(6,2)</a:t>
            </a:r>
            <a:r>
              <a:rPr lang="zh-TW" altLang="en-US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 </a:t>
            </a:r>
            <a:r>
              <a:rPr lang="en-US" altLang="zh-TW" sz="24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Euler </a:t>
            </a:r>
            <a:r>
              <a:rPr lang="en-US" altLang="zh-TW" sz="2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circuit</a:t>
            </a:r>
            <a:endParaRPr lang="zh-TW" alt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207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19" y="116632"/>
            <a:ext cx="8763669" cy="648072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zh-TW" altLang="zh-TW" sz="28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題目敘述</a:t>
            </a:r>
            <a:r>
              <a:rPr lang="en-US" altLang="zh-TW" sz="28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endParaRPr lang="zh-TW" altLang="zh-TW" sz="2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試畫出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KG(6,2)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並且在其上找出一條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Hamilton cycle</a:t>
            </a:r>
            <a:r>
              <a:rPr lang="zh-TW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 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解題</a:t>
            </a:r>
            <a:r>
              <a:rPr lang="zh-TW" altLang="zh-TW" sz="28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過程與想法</a:t>
            </a:r>
            <a:r>
              <a:rPr lang="en-US" altLang="zh-TW" sz="28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呈上</a:t>
            </a: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題，先將</a:t>
            </a:r>
            <a:r>
              <a:rPr lang="en-US" altLang="zh-TW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KG(6,2)</a:t>
            </a:r>
            <a:r>
              <a:rPr lang="zh-TW" altLang="en-US" sz="24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的圖形畫出，再利用</a:t>
            </a:r>
            <a:r>
              <a:rPr lang="zh-TW" altLang="zh-TW" sz="24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老師給的程式碼</a:t>
            </a:r>
            <a:r>
              <a:rPr lang="zh-TW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</a:t>
            </a:r>
            <a:r>
              <a:rPr lang="zh-TW" altLang="zh-TW" sz="24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</a:t>
            </a:r>
            <a:r>
              <a:rPr lang="en-US" altLang="zh-TW" sz="2400" dirty="0" smtClean="0">
                <a:effectLst/>
                <a:latin typeface="標楷體"/>
                <a:cs typeface="Times New Roman"/>
              </a:rPr>
              <a:t>Hamilton cycle</a:t>
            </a:r>
          </a:p>
          <a:p>
            <a:pPr marL="0" indent="0">
              <a:buNone/>
            </a:pPr>
            <a:endParaRPr lang="en-US" altLang="zh-TW" sz="2400" dirty="0">
              <a:latin typeface="標楷體"/>
              <a:cs typeface="Times New Roman"/>
            </a:endParaRPr>
          </a:p>
          <a:p>
            <a:pPr marL="0" indent="0">
              <a:buNone/>
            </a:pPr>
            <a:endParaRPr lang="en-US" altLang="zh-TW" sz="2400" dirty="0" smtClean="0">
              <a:effectLst/>
              <a:latin typeface="標楷體"/>
              <a:cs typeface="Times New Roman"/>
            </a:endParaRPr>
          </a:p>
          <a:p>
            <a:pPr marL="0" indent="0">
              <a:buNone/>
            </a:pPr>
            <a:endParaRPr lang="en-US" altLang="zh-TW" sz="2400" dirty="0">
              <a:latin typeface="標楷體"/>
              <a:cs typeface="Times New Roman"/>
            </a:endParaRPr>
          </a:p>
          <a:p>
            <a:pPr marL="0" indent="0">
              <a:buNone/>
            </a:pPr>
            <a:endParaRPr lang="en-US" altLang="zh-TW" sz="2400" dirty="0" smtClean="0">
              <a:effectLst/>
              <a:latin typeface="標楷體"/>
              <a:cs typeface="Times New Roman"/>
            </a:endParaRPr>
          </a:p>
          <a:p>
            <a:pPr marL="0" indent="0"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/>
              </a:rPr>
              <a:t>再利用動畫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/>
              </a:rPr>
              <a:t>將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Hamilton cycle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呈現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2400" dirty="0" smtClean="0"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/>
            </a:endParaRPr>
          </a:p>
          <a:p>
            <a:pPr marL="0" indent="0">
              <a:buNone/>
            </a:pPr>
            <a:endParaRPr lang="zh-TW" altLang="zh-TW" sz="2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zh-TW" sz="2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38" y="2924944"/>
            <a:ext cx="8280920" cy="144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3" y="5013176"/>
            <a:ext cx="865822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8279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5548309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539552" y="467380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KG(6,2)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的 </a:t>
            </a:r>
            <a:r>
              <a:rPr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Hamilton 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cycle</a:t>
            </a:r>
            <a:endParaRPr lang="zh-TW" alt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230522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332656"/>
            <a:ext cx="8579296" cy="640871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zh-TW" altLang="zh-TW" sz="112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題目敘述</a:t>
            </a:r>
            <a:r>
              <a:rPr lang="en-US" altLang="zh-TW" sz="112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請在</a:t>
            </a:r>
            <a: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 5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×</a:t>
            </a:r>
            <a: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的西洋棋盤上放置一些騎士使得棋盤上的每一個格子至少存在</a:t>
            </a:r>
            <a:r>
              <a:rPr lang="zh-TW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一個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騎士能”攻擊”這個位置</a:t>
            </a:r>
            <a: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注意：每一個騎士自己所在的位置也算是它</a:t>
            </a:r>
            <a:r>
              <a:rPr lang="zh-TW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本身的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攻擊位置</a:t>
            </a:r>
            <a: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，我們希望騎士放置的數目能越少越好。如果可以的話，請</a:t>
            </a:r>
            <a:r>
              <a:rPr lang="zh-TW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找出</a:t>
            </a:r>
            <a:r>
              <a:rPr lang="zh-TW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騎士放置最少的情形</a:t>
            </a:r>
            <a:r>
              <a:rPr lang="zh-TW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96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sz="9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9600" dirty="0">
                <a:latin typeface="標楷體" panose="03000509000000000000" pitchFamily="65" charset="-120"/>
                <a:ea typeface="標楷體" panose="03000509000000000000" pitchFamily="65" charset="-120"/>
              </a:rPr>
              <a:t> </a:t>
            </a:r>
            <a:endParaRPr lang="zh-TW" altLang="zh-TW" sz="9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sz="112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解題過程與想法</a:t>
            </a:r>
            <a:r>
              <a:rPr lang="en-US" altLang="zh-TW" sz="11200" b="1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</a:p>
          <a:p>
            <a:pPr marL="0" indent="0">
              <a:buNone/>
            </a:pP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先將</a:t>
            </a:r>
            <a:r>
              <a:rPr lang="en-US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5x5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的棋盤在紙上畫出，並且將每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個位置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標號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再將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每個位置上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騎士可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攻擊的位置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標出。</a:t>
            </a:r>
            <a:endParaRPr lang="en-US" altLang="zh-TW" sz="1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將每個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位置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對應成點，並且將每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個位置上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騎士可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攻擊的位置</a:t>
            </a:r>
            <a:r>
              <a:rPr lang="en-US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</a:t>
            </a:r>
            <a:r>
              <a:rPr lang="en-US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11200" dirty="0">
                <a:latin typeface="標楷體" panose="03000509000000000000" pitchFamily="65" charset="-120"/>
                <a:ea typeface="標楷體" panose="03000509000000000000" pitchFamily="65" charset="-120"/>
              </a:rPr>
              <a:t>連</a:t>
            </a:r>
            <a:r>
              <a:rPr lang="zh-TW" altLang="zh-TW" sz="11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邊</a:t>
            </a:r>
            <a:endParaRPr lang="en-US" altLang="zh-TW" sz="11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TW" sz="11200" dirty="0" smtClean="0"/>
          </a:p>
          <a:p>
            <a:pPr marL="0" indent="0">
              <a:buNone/>
            </a:pPr>
            <a:endParaRPr lang="zh-TW" altLang="en-US" sz="7400" dirty="0"/>
          </a:p>
        </p:txBody>
      </p:sp>
    </p:spTree>
    <p:extLst>
      <p:ext uri="{BB962C8B-B14F-4D97-AF65-F5344CB8AC3E}">
        <p14:creationId xmlns="" xmlns:p14="http://schemas.microsoft.com/office/powerpoint/2010/main" val="34312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604867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 smtClean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71" y="1581565"/>
            <a:ext cx="3416239" cy="3390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向右箭號 3"/>
          <p:cNvSpPr/>
          <p:nvPr/>
        </p:nvSpPr>
        <p:spPr>
          <a:xfrm>
            <a:off x="3665599" y="2876534"/>
            <a:ext cx="978408" cy="48463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1396763"/>
            <a:ext cx="3951435" cy="3760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475656" y="764704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將位置對應成點，並將每個點可攻擊到的位置</a:t>
            </a:r>
            <a:r>
              <a:rPr lang="en-US" altLang="zh-TW" b="1" dirty="0" smtClean="0">
                <a:solidFill>
                  <a:schemeClr val="accent3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點</a:t>
            </a:r>
            <a:r>
              <a:rPr lang="en-US" altLang="zh-TW" b="1" dirty="0" smtClean="0">
                <a:solidFill>
                  <a:schemeClr val="accent3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連邊</a:t>
            </a:r>
            <a:endParaRPr lang="zh-TW" altLang="en-US" b="1" dirty="0">
              <a:solidFill>
                <a:schemeClr val="accent3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037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>
              <a:xfrm>
                <a:off x="107504" y="260648"/>
                <a:ext cx="8928992" cy="6408712"/>
              </a:xfr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>
                <a:normAutofit fontScale="55000" lnSpcReduction="20000"/>
              </a:bodyPr>
              <a:lstStyle/>
              <a:p>
                <a:pPr marL="0" lvl="0" indent="0">
                  <a:buNone/>
                </a:pPr>
                <a:endParaRPr lang="en-US" altLang="zh-TW" sz="13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0" lvl="0" indent="0">
                  <a:buNone/>
                </a:pP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1→(8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12)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2→(9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11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3→(6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10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12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14)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4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→</a:t>
                </a:r>
              </a:p>
              <a:p>
                <a:pPr marL="0" lvl="0" indent="0">
                  <a:buNone/>
                </a:pP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7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15)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5→(8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14)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6→(3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17)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7→(4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14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endParaRPr lang="en-US" altLang="zh-TW" sz="4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0" lvl="0" indent="0">
                  <a:buNone/>
                </a:pP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16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18)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8→(1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5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11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15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17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19)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9→(2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12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18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20)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10→(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3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19)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11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→(2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8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18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22)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12→(1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3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9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endParaRPr lang="en-US" altLang="zh-TW" sz="4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0" lvl="0" indent="0">
                  <a:buNone/>
                </a:pP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19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21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23)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13→(2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4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6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10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16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20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22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24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endParaRPr lang="en-US" altLang="zh-TW" sz="4400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 marL="0" lvl="0" indent="0">
                  <a:buNone/>
                </a:pP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14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→(3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5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7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17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23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25)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15→(4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8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18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24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16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→</a:t>
                </a:r>
              </a:p>
              <a:p>
                <a:pPr marL="0" lvl="0" indent="0">
                  <a:buNone/>
                </a:pP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7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23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17→(6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8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14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24)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18→(7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9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11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15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21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23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19→(8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10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12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22)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20→(9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23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21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→(12</a:t>
                </a:r>
                <a:r>
                  <a:rPr lang="zh-TW" altLang="en-US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18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en-US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22</a:t>
                </a:r>
                <a14:m>
                  <m:oMath xmlns:m="http://schemas.openxmlformats.org/officeDocument/2006/math">
                    <m:r>
                      <a:rPr lang="en-US" altLang="zh-TW" sz="4400" b="0">
                        <a:solidFill>
                          <a:prstClr val="black"/>
                        </a:solidFill>
                        <a:latin typeface="Cambria Math"/>
                      </a:rPr>
                      <m:t>→</m:t>
                    </m:r>
                    <m:r>
                      <a:rPr lang="en-US" altLang="zh-TW" sz="4400" b="0" i="1" smtClean="0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altLang="zh-TW" sz="4400" b="0" i="1">
                        <a:solidFill>
                          <a:prstClr val="black"/>
                        </a:solidFill>
                        <a:latin typeface="Cambria Math"/>
                      </a:rPr>
                      <m:t>11</m:t>
                    </m:r>
                    <m:r>
                      <a:rPr lang="zh-TW" altLang="zh-TW" sz="4400" b="0">
                        <a:solidFill>
                          <a:prstClr val="black"/>
                        </a:solidFill>
                        <a:latin typeface="Cambria Math"/>
                      </a:rPr>
                      <m:t>、</m:t>
                    </m:r>
                    <m:r>
                      <a:rPr lang="en-US" altLang="zh-TW" sz="4400" b="0" i="1">
                        <a:solidFill>
                          <a:prstClr val="black"/>
                        </a:solidFill>
                        <a:latin typeface="Cambria Math"/>
                      </a:rPr>
                      <m:t>13</m:t>
                    </m:r>
                    <m:r>
                      <a:rPr lang="zh-TW" altLang="zh-TW" sz="4400" b="0">
                        <a:solidFill>
                          <a:prstClr val="black"/>
                        </a:solidFill>
                        <a:latin typeface="Cambria Math"/>
                      </a:rPr>
                      <m:t>、</m:t>
                    </m:r>
                    <m:r>
                      <a:rPr lang="en-US" altLang="zh-TW" sz="4400" b="0" i="1">
                        <a:solidFill>
                          <a:prstClr val="black"/>
                        </a:solidFill>
                        <a:latin typeface="Cambria Math"/>
                      </a:rPr>
                      <m:t>19</m:t>
                    </m:r>
                  </m:oMath>
                </a14:m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r>
                  <a:rPr lang="zh-TW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23</a:t>
                </a:r>
                <a14:m>
                  <m:oMath xmlns:m="http://schemas.openxmlformats.org/officeDocument/2006/math">
                    <m:r>
                      <a:rPr lang="en-US" altLang="zh-TW" sz="4400" b="0">
                        <a:solidFill>
                          <a:prstClr val="black"/>
                        </a:solidFill>
                        <a:latin typeface="Cambria Math"/>
                      </a:rPr>
                      <m:t>→</m:t>
                    </m:r>
                  </m:oMath>
                </a14:m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12</a:t>
                </a:r>
                <a:r>
                  <a:rPr lang="zh-TW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14</a:t>
                </a:r>
                <a:r>
                  <a:rPr lang="zh-TW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16</a:t>
                </a:r>
                <a:r>
                  <a:rPr lang="zh-TW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20)</a:t>
                </a:r>
                <a:r>
                  <a:rPr lang="zh-TW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；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24</a:t>
                </a:r>
                <a14:m>
                  <m:oMath xmlns:m="http://schemas.openxmlformats.org/officeDocument/2006/math">
                    <m:r>
                      <a:rPr lang="en-US" altLang="zh-TW" sz="4400" b="0">
                        <a:solidFill>
                          <a:prstClr val="black"/>
                        </a:solidFill>
                        <a:latin typeface="Cambria Math"/>
                      </a:rPr>
                      <m:t>→</m:t>
                    </m:r>
                  </m:oMath>
                </a14:m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(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13</a:t>
                </a:r>
                <a:r>
                  <a:rPr lang="zh-TW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15</a:t>
                </a:r>
                <a:r>
                  <a:rPr lang="zh-TW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、</a:t>
                </a: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17)</a:t>
                </a:r>
              </a:p>
              <a:p>
                <a:pPr marL="0" lvl="0" indent="0">
                  <a:buNone/>
                </a:pPr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25</a:t>
                </a:r>
                <a14:m>
                  <m:oMath xmlns:m="http://schemas.openxmlformats.org/officeDocument/2006/math">
                    <m:r>
                      <a:rPr lang="en-US" altLang="zh-TW" sz="4400" b="0">
                        <a:solidFill>
                          <a:prstClr val="black"/>
                        </a:solidFill>
                        <a:latin typeface="Cambria Math"/>
                      </a:rPr>
                      <m:t>→</m:t>
                    </m:r>
                    <m:r>
                      <a:rPr lang="en-US" altLang="zh-TW" sz="4400" b="0" i="1" smtClean="0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altLang="zh-TW" sz="4400" b="0" i="1">
                        <a:solidFill>
                          <a:prstClr val="black"/>
                        </a:solidFill>
                        <a:latin typeface="Cambria Math"/>
                      </a:rPr>
                      <m:t>14</m:t>
                    </m:r>
                    <m:r>
                      <a:rPr lang="zh-TW" altLang="zh-TW" sz="4400" b="0">
                        <a:solidFill>
                          <a:prstClr val="black"/>
                        </a:solidFill>
                        <a:latin typeface="Cambria Math"/>
                      </a:rPr>
                      <m:t>、</m:t>
                    </m:r>
                    <m:r>
                      <a:rPr lang="en-US" altLang="zh-TW" sz="4400" b="0" i="1">
                        <a:solidFill>
                          <a:prstClr val="black"/>
                        </a:solidFill>
                        <a:latin typeface="Cambria Math"/>
                      </a:rPr>
                      <m:t>18</m:t>
                    </m:r>
                  </m:oMath>
                </a14:m>
                <a:r>
                  <a:rPr lang="en-US" altLang="zh-TW" sz="4400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)</a:t>
                </a:r>
                <a:endParaRPr lang="zh-TW" altLang="zh-TW" sz="4400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endParaRPr lang="zh-TW" altLang="en-US" sz="4400" dirty="0"/>
              </a:p>
            </p:txBody>
          </p:sp>
        </mc:Choice>
        <mc:Fallback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7504" y="260648"/>
                <a:ext cx="8928992" cy="6408712"/>
              </a:xfrm>
              <a:blipFill rotWithShape="1">
                <a:blip r:embed="rId2" cstate="print"/>
                <a:stretch>
                  <a:fillRect l="-954" r="-272"/>
                </a:stretch>
              </a:blipFill>
            </p:spPr>
            <p:txBody>
              <a:bodyPr/>
              <a:lstStyle/>
              <a:p>
                <a:r>
                  <a:rPr lang="zh-TW" altLang="en-US" dirty="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451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107504" y="188640"/>
            <a:ext cx="8928992" cy="6552728"/>
          </a:xfrm>
          <a:blipFill rotWithShape="1">
            <a:blip r:embed="rId3" cstate="print"/>
            <a:stretch>
              <a:fillRect l="-1294" t="-741" r="-2861"/>
            </a:stretch>
          </a:blipFill>
        </p:spPr>
        <p:txBody>
          <a:bodyPr/>
          <a:lstStyle/>
          <a:p>
            <a:pPr>
              <a:buNone/>
            </a:pPr>
            <a:r>
              <a:rPr lang="zh-TW" altLang="en-US" dirty="0">
                <a:noFill/>
              </a:rPr>
              <a:t> </a:t>
            </a: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54574968"/>
              </p:ext>
            </p:extLst>
          </p:nvPr>
        </p:nvGraphicFramePr>
        <p:xfrm>
          <a:off x="1187624" y="2060848"/>
          <a:ext cx="432048" cy="355742"/>
        </p:xfrm>
        <a:graphic>
          <a:graphicData uri="http://schemas.openxmlformats.org/presentationml/2006/ole">
            <p:oleObj spid="_x0000_s9225" name="方程式" r:id="rId4" imgW="164880" imgH="12672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77851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476672"/>
            <a:ext cx="8363272" cy="576064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zh-TW" altLang="zh-TW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由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上面個數得知不可能由三個集合聯集得到所有的元素。接著我們試著一個一個去試試看可不可以利用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個集合聯集出所有的元素，最後試不出來。有些利用程式先試試相加起來剛好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的試出沒有，其餘四個相加起來超過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的我們就一個一個慢慢試，所以證明出最少集合數會大於</a:t>
            </a:r>
            <a:r>
              <a:rPr lang="en-US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，且我們找出五個集合聯集就可找到所有元素，因此最少要放五個騎士才攻擊到每個位置。</a:t>
            </a:r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343482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9512" y="260648"/>
            <a:ext cx="8964488" cy="640871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61926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經過大家努力的嘗試之後，發現分成四種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(8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13)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(8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14)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(12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18)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(13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如果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選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(8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13)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已知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攻擊到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17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攻擊到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19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21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攻擊到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22</a:t>
            </a:r>
            <a:r>
              <a:rPr lang="zh-TW" altLang="en-US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en-US" altLang="zh-TW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000" dirty="0" smtClean="0">
                <a:solidFill>
                  <a:prstClr val="blac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</a:t>
            </a:r>
            <a:r>
              <a:rPr lang="zh-TW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只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會剩下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18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這四個</a:t>
            </a:r>
            <a:r>
              <a:rPr lang="zh-TW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點沒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被打到</a:t>
            </a:r>
            <a:r>
              <a:rPr lang="zh-TW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，不過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再任選一個就會只剩下一個沒被打到，這時再選取剩下的那一個就可以打完全部的點。同樣的方法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(8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14)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(12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18)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(13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18)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也適用。這樣計算下來就有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80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種放</a:t>
            </a:r>
            <a:r>
              <a:rPr lang="en-US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3000" dirty="0">
                <a:latin typeface="標楷體" panose="03000509000000000000" pitchFamily="65" charset="-120"/>
                <a:ea typeface="標楷體" panose="03000509000000000000" pitchFamily="65" charset="-120"/>
              </a:rPr>
              <a:t>顆棋子的方法。</a:t>
            </a:r>
          </a:p>
          <a:p>
            <a:pPr marL="0" indent="0">
              <a:buNone/>
            </a:pPr>
            <a:endParaRPr lang="zh-TW" altLang="en-US" sz="3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169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187</TotalTime>
  <Words>802</Words>
  <Application>Microsoft Office PowerPoint</Application>
  <PresentationFormat>如螢幕大小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7" baseType="lpstr">
      <vt:lpstr>Office 佈景主題</vt:lpstr>
      <vt:lpstr>方程式</vt:lpstr>
      <vt:lpstr>                圖 論 報 告                                            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圖 論 報 告</dc:title>
  <dc:creator>user</dc:creator>
  <cp:lastModifiedBy>家裡</cp:lastModifiedBy>
  <cp:revision>26</cp:revision>
  <dcterms:created xsi:type="dcterms:W3CDTF">2014-06-10T07:39:14Z</dcterms:created>
  <dcterms:modified xsi:type="dcterms:W3CDTF">2014-06-11T01:53:35Z</dcterms:modified>
</cp:coreProperties>
</file>